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3" r:id="rId4"/>
  </p:sldMasterIdLst>
  <p:notesMasterIdLst>
    <p:notesMasterId r:id="rId19"/>
  </p:notesMasterIdLst>
  <p:sldIdLst>
    <p:sldId id="401" r:id="rId5"/>
    <p:sldId id="396" r:id="rId6"/>
    <p:sldId id="413" r:id="rId7"/>
    <p:sldId id="412" r:id="rId8"/>
    <p:sldId id="415" r:id="rId9"/>
    <p:sldId id="416" r:id="rId10"/>
    <p:sldId id="419" r:id="rId11"/>
    <p:sldId id="426" r:id="rId12"/>
    <p:sldId id="427" r:id="rId13"/>
    <p:sldId id="422" r:id="rId14"/>
    <p:sldId id="423" r:id="rId15"/>
    <p:sldId id="424" r:id="rId16"/>
    <p:sldId id="425" r:id="rId17"/>
    <p:sldId id="41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7C98"/>
    <a:srgbClr val="FCE5EA"/>
    <a:srgbClr val="4C78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398B9A-45E9-4969-8615-7199A44C053B}" v="179" dt="2023-04-26T22:59:15.170"/>
    <p1510:client id="{29215616-42F7-4373-B71B-4C0F6B21E94C}" v="3" dt="2023-04-26T22:14:38.197"/>
    <p1510:client id="{A97A9A95-618E-B768-57D2-5C1D00CB3D34}" v="38" dt="2023-04-26T23:46:10.252"/>
    <p1510:client id="{DF26853E-4C62-E855-C52A-9920FBC7B54B}" v="51" dt="2023-04-27T00:01:08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672"/>
        <p:guide pos="7008"/>
        <p:guide orient="horz" pos="182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36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/>
              <a:t>Group 36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Group 36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/>
              <a:t>Group 36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36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36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32511"/>
            <a:ext cx="6839338" cy="3511296"/>
          </a:xfrm>
        </p:spPr>
        <p:txBody>
          <a:bodyPr/>
          <a:lstStyle/>
          <a:p>
            <a:pPr algn="ctr"/>
            <a:r>
              <a:rPr lang="en">
                <a:solidFill>
                  <a:schemeClr val="accent1">
                    <a:lumMod val="50000"/>
                  </a:schemeClr>
                </a:solidFill>
                <a:latin typeface="Abadi Extra Light" panose="020B0604020202020204" pitchFamily="34" charset="0"/>
                <a:cs typeface="Aparajita" panose="01010601010101010101" pitchFamily="2"/>
              </a:rPr>
              <a:t>Student Performance Monitoring System</a:t>
            </a:r>
            <a:br>
              <a:rPr lang="en">
                <a:solidFill>
                  <a:schemeClr val="accent1">
                    <a:lumMod val="50000"/>
                  </a:schemeClr>
                </a:solidFill>
                <a:latin typeface="Abadi Extra Light" panose="020B0604020202020204" pitchFamily="34" charset="0"/>
                <a:cs typeface="Aparajita" panose="01010601010101010101" pitchFamily="2"/>
              </a:rPr>
            </a:br>
            <a:r>
              <a:rPr lang="en">
                <a:solidFill>
                  <a:schemeClr val="accent1">
                    <a:lumMod val="50000"/>
                  </a:schemeClr>
                </a:solidFill>
                <a:latin typeface="Abadi Extra Light" panose="020B0604020202020204" pitchFamily="34" charset="0"/>
                <a:cs typeface="Aparajita" panose="01010601010101010101" pitchFamily="2"/>
              </a:rPr>
              <a:t>4.0</a:t>
            </a:r>
            <a:endParaRPr lang="en-US">
              <a:solidFill>
                <a:schemeClr val="accent1">
                  <a:lumMod val="50000"/>
                </a:schemeClr>
              </a:solidFill>
              <a:latin typeface="Abadi Extra Light" panose="020B0604020202020204" pitchFamily="34" charset="0"/>
              <a:cs typeface="Aparajita" panose="01010601010101010101" pitchFamily="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9054" y="711634"/>
            <a:ext cx="4628225" cy="4616232"/>
          </a:xfrm>
        </p:spPr>
        <p:txBody>
          <a:bodyPr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8"/>
              <a:buNone/>
            </a:pPr>
            <a:r>
              <a:rPr lang="en-US" sz="2800"/>
              <a:t>Done by</a:t>
            </a:r>
          </a:p>
          <a:p>
            <a:pPr>
              <a:lnSpc>
                <a:spcPct val="80000"/>
              </a:lnSpc>
              <a:spcBef>
                <a:spcPts val="0"/>
              </a:spcBef>
              <a:buSzPts val="1008"/>
            </a:pPr>
            <a:endParaRPr lang="en-US" sz="28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US" sz="2800"/>
              <a:t>Team Failure Databees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B0C977-F6A6-1541-CFFD-0AB48E5EB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208545"/>
              </p:ext>
            </p:extLst>
          </p:nvPr>
        </p:nvGraphicFramePr>
        <p:xfrm>
          <a:off x="7931021" y="3670299"/>
          <a:ext cx="4142792" cy="25532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39396">
                  <a:extLst>
                    <a:ext uri="{9D8B030D-6E8A-4147-A177-3AD203B41FA5}">
                      <a16:colId xmlns:a16="http://schemas.microsoft.com/office/drawing/2014/main" val="3062786421"/>
                    </a:ext>
                  </a:extLst>
                </a:gridCol>
                <a:gridCol w="2903396">
                  <a:extLst>
                    <a:ext uri="{9D8B030D-6E8A-4147-A177-3AD203B41FA5}">
                      <a16:colId xmlns:a16="http://schemas.microsoft.com/office/drawing/2014/main" val="2030296526"/>
                    </a:ext>
                  </a:extLst>
                </a:gridCol>
              </a:tblGrid>
              <a:tr h="4255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</a:rPr>
                        <a:t>1921629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</a:rPr>
                        <a:t>Tahfizul Hasan Zihan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016787626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</a:rPr>
                        <a:t>1930109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</a:rPr>
                        <a:t>Avijit Saha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560938888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</a:rPr>
                        <a:t>1920408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</a:rPr>
                        <a:t>S.M Farhan </a:t>
                      </a:r>
                      <a:r>
                        <a:rPr lang="en-US" sz="1200" b="0" err="1">
                          <a:solidFill>
                            <a:srgbClr val="000000"/>
                          </a:solidFill>
                          <a:effectLst/>
                        </a:rPr>
                        <a:t>Shariar</a:t>
                      </a: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4134996174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</a:rPr>
                        <a:t>2021604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</a:rPr>
                        <a:t>Suparna Sarker Sapna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016751401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</a:rPr>
                        <a:t>1920153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</a:rPr>
                        <a:t>Afif Bin Arfan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349688247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</a:rPr>
                        <a:t>1921678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</a:rPr>
                        <a:t>Md. </a:t>
                      </a:r>
                      <a:r>
                        <a:rPr lang="en-US" sz="1200" b="0" err="1">
                          <a:solidFill>
                            <a:srgbClr val="000000"/>
                          </a:solidFill>
                          <a:effectLst/>
                        </a:rPr>
                        <a:t>Safiul</a:t>
                      </a: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00000"/>
                          </a:solidFill>
                          <a:effectLst/>
                        </a:rPr>
                        <a:t>Mujnebin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79362047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C67DCB4B-2B5F-5BA9-02A6-0A0936EC8C6F}"/>
              </a:ext>
            </a:extLst>
          </p:cNvPr>
          <p:cNvSpPr txBox="1">
            <a:spLocks/>
          </p:cNvSpPr>
          <p:nvPr/>
        </p:nvSpPr>
        <p:spPr>
          <a:xfrm>
            <a:off x="0" y="192896"/>
            <a:ext cx="5596128" cy="217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i="0">
                <a:latin typeface="Times New Roman" panose="02020603050405020304" pitchFamily="18" charset="0"/>
                <a:cs typeface="Times New Roman" panose="02020603050405020304" pitchFamily="18" charset="0"/>
              </a:rPr>
              <a:t>CSE303 Project Presentation </a:t>
            </a:r>
            <a:endParaRPr lang="en-US" i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marL="0" marR="0">
              <a:spcBef>
                <a:spcPts val="1200"/>
              </a:spcBef>
              <a:spcAft>
                <a:spcPts val="300"/>
              </a:spcAft>
            </a:pPr>
            <a:r>
              <a:rPr lang="en"/>
              <a:t>Data Dictionary</a:t>
            </a:r>
            <a:endParaRPr lang="en-US" kern="1400">
              <a:ln>
                <a:noFill/>
              </a:ln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B8FDB8-B85E-9DD8-6890-FEC3BCF0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2873"/>
            <a:ext cx="10515600" cy="4352753"/>
          </a:xfrm>
          <a:prstGeom prst="rect">
            <a:avLst/>
          </a:prstGeom>
          <a:noFill/>
        </p:spPr>
      </p:pic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0024A9-0184-448B-881E-CC722A916CB1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5049D0-F13E-DC9B-1FB0-55F4F3FD3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041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" b="1" dirty="0"/>
              <a:t>Data Dictionary </a:t>
            </a:r>
            <a:r>
              <a:rPr lang="en" dirty="0"/>
              <a:t>(</a:t>
            </a:r>
            <a:r>
              <a:rPr lang="en"/>
              <a:t>continued</a:t>
            </a:r>
            <a:r>
              <a:rPr lang="en" dirty="0"/>
              <a:t>)</a:t>
            </a:r>
            <a:endParaRPr lang="en-US" b="1" kern="1400" dirty="0">
              <a:ln>
                <a:noFill/>
              </a:ln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177D7-D49E-228F-7D9C-35FF2F6A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5109"/>
            <a:ext cx="10515600" cy="4153661"/>
          </a:xfrm>
          <a:prstGeom prst="rect">
            <a:avLst/>
          </a:prstGeom>
          <a:noFill/>
        </p:spPr>
      </p:pic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0024A9-0184-448B-881E-CC722A916CB1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97610-9E69-3E1D-257B-05ED019CF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79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marL="0" marR="0">
              <a:spcBef>
                <a:spcPts val="1200"/>
              </a:spcBef>
              <a:spcAft>
                <a:spcPts val="300"/>
              </a:spcAft>
            </a:pPr>
            <a:r>
              <a:rPr lang="en" b="1" dirty="0"/>
              <a:t>Data Dictionary</a:t>
            </a:r>
            <a:r>
              <a:rPr lang="en" dirty="0"/>
              <a:t>(</a:t>
            </a:r>
            <a:r>
              <a:rPr lang="en"/>
              <a:t>continued</a:t>
            </a:r>
            <a:r>
              <a:rPr lang="en" dirty="0"/>
              <a:t>)</a:t>
            </a:r>
            <a:endParaRPr lang="en-US" b="1" kern="1400" dirty="0">
              <a:ln>
                <a:noFill/>
              </a:ln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195FC6-EE95-7A23-3EE6-C809DC67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44" y="2011680"/>
            <a:ext cx="10086111" cy="4160520"/>
          </a:xfrm>
          <a:prstGeom prst="rect">
            <a:avLst/>
          </a:prstGeom>
          <a:noFill/>
        </p:spPr>
      </p:pic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0024A9-0184-448B-881E-CC722A916CB1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E12AA-9D76-7199-77B1-435E4886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577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marL="0" marR="0">
              <a:spcBef>
                <a:spcPts val="1200"/>
              </a:spcBef>
              <a:spcAft>
                <a:spcPts val="300"/>
              </a:spcAft>
            </a:pPr>
            <a:r>
              <a:rPr lang="en" b="1" dirty="0"/>
              <a:t>Data Dictionary</a:t>
            </a:r>
            <a:r>
              <a:rPr lang="en" dirty="0"/>
              <a:t>(</a:t>
            </a:r>
            <a:r>
              <a:rPr lang="en"/>
              <a:t>continued</a:t>
            </a:r>
            <a:r>
              <a:rPr lang="en" dirty="0"/>
              <a:t>)</a:t>
            </a:r>
            <a:endParaRPr lang="en-US" b="1" kern="1400" dirty="0">
              <a:ln>
                <a:noFill/>
              </a:ln>
              <a:effectLst/>
            </a:endParaRP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0024A9-0184-448B-881E-CC722A916CB1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F59D19-AC9E-4EF4-ACF7-12C60F114C86}"/>
              </a:ext>
            </a:extLst>
          </p:cNvPr>
          <p:cNvGrpSpPr/>
          <p:nvPr/>
        </p:nvGrpSpPr>
        <p:grpSpPr>
          <a:xfrm>
            <a:off x="2386052" y="1943259"/>
            <a:ext cx="7422967" cy="4160520"/>
            <a:chOff x="2386052" y="1943259"/>
            <a:chExt cx="7422967" cy="41605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C37E1F-73CC-9C6B-6DE4-11944F1EF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6052" y="1943259"/>
              <a:ext cx="7419896" cy="4160520"/>
            </a:xfrm>
            <a:prstGeom prst="rect">
              <a:avLst/>
            </a:prstGeom>
            <a:no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333E0AD-95BF-783B-7473-145E2132F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1505" y="3432095"/>
              <a:ext cx="3347514" cy="1672107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DE6B4C-E4EA-1FD1-D070-9AD5A080C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181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0024A9-0184-448B-881E-CC722A916CB1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BDC02A-C518-9E26-99BC-0C79BEFE8A83}"/>
              </a:ext>
            </a:extLst>
          </p:cNvPr>
          <p:cNvSpPr/>
          <p:nvPr/>
        </p:nvSpPr>
        <p:spPr>
          <a:xfrm>
            <a:off x="3222594" y="2967335"/>
            <a:ext cx="4930806" cy="11079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3349C0-885E-9469-63D8-7B8A300D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44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/>
          <a:p>
            <a:r>
              <a:rPr lang="en-US" b="1"/>
              <a:t>Rich Picture</a:t>
            </a:r>
            <a:br>
              <a:rPr lang="en-US" b="1"/>
            </a:br>
            <a:r>
              <a:rPr lang="en-US" b="1"/>
              <a:t>(AS-IS) 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0024A9-0184-448B-881E-CC722A916CB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AFD835E8-BF8A-C56B-C59C-A8A8978E1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915322" cy="6466114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FB069-0362-5128-F352-6DFAF2B4F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317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/>
          <a:p>
            <a:r>
              <a:rPr lang="en-US" b="1"/>
              <a:t>Rich Picture</a:t>
            </a:r>
            <a:br>
              <a:rPr lang="en-US" b="1"/>
            </a:br>
            <a:r>
              <a:rPr lang="en-US" b="1"/>
              <a:t>(TO-BE) 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0024A9-0184-448B-881E-CC722A916CB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2D0E6A9B-4204-154B-7714-FF0FF9E6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445" y="263525"/>
            <a:ext cx="5695934" cy="6152308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208E7-D616-2001-3706-EB0F45F02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71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198" y="830993"/>
            <a:ext cx="9835052" cy="566307"/>
          </a:xfrm>
        </p:spPr>
        <p:txBody>
          <a:bodyPr anchor="b">
            <a:normAutofit fontScale="90000"/>
          </a:bodyPr>
          <a:lstStyle/>
          <a:p>
            <a:pPr marL="0" marR="0">
              <a:spcBef>
                <a:spcPts val="1200"/>
              </a:spcBef>
              <a:spcAft>
                <a:spcPts val="300"/>
              </a:spcAft>
            </a:pPr>
            <a:r>
              <a:rPr lang="en-US" sz="3200" b="1" kern="140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EXISTING PROBLEMS &amp; ANALYSIS OF THE PROBLEM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0024A9-0184-448B-881E-CC722A916CB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78FD546-8692-6854-E698-8F10D8588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154300"/>
              </p:ext>
            </p:extLst>
          </p:nvPr>
        </p:nvGraphicFramePr>
        <p:xfrm>
          <a:off x="2024109" y="1511560"/>
          <a:ext cx="7696940" cy="45154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9485">
                  <a:extLst>
                    <a:ext uri="{9D8B030D-6E8A-4147-A177-3AD203B41FA5}">
                      <a16:colId xmlns:a16="http://schemas.microsoft.com/office/drawing/2014/main" val="492580801"/>
                    </a:ext>
                  </a:extLst>
                </a:gridCol>
                <a:gridCol w="2759562">
                  <a:extLst>
                    <a:ext uri="{9D8B030D-6E8A-4147-A177-3AD203B41FA5}">
                      <a16:colId xmlns:a16="http://schemas.microsoft.com/office/drawing/2014/main" val="232998576"/>
                    </a:ext>
                  </a:extLst>
                </a:gridCol>
                <a:gridCol w="3057893">
                  <a:extLst>
                    <a:ext uri="{9D8B030D-6E8A-4147-A177-3AD203B41FA5}">
                      <a16:colId xmlns:a16="http://schemas.microsoft.com/office/drawing/2014/main" val="748689197"/>
                    </a:ext>
                  </a:extLst>
                </a:gridCol>
              </a:tblGrid>
              <a:tr h="4532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all">
                          <a:effectLst/>
                        </a:rPr>
                        <a:t>Process Name 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all">
                          <a:effectLst/>
                        </a:rPr>
                        <a:t>Existing System Problems 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all">
                          <a:effectLst/>
                        </a:rPr>
                        <a:t> Proposed Solution 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3250471"/>
                  </a:ext>
                </a:extLst>
              </a:tr>
              <a:tr h="16276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all">
                          <a:effectLst/>
                        </a:rPr>
                        <a:t>Developing a Customized Dashboard System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All users share the same dashboard. There is no feature allocation or role changes in each dashboard. Each user is not supposed to have every available feature.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Providing access to features and functionalities based on user roles. Developing a dynamic dashboard that only displays features and functionalities based on user roles.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4164434"/>
                  </a:ext>
                </a:extLst>
              </a:tr>
              <a:tr h="13540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all">
                          <a:effectLst/>
                        </a:rPr>
                        <a:t>Implementing Web Application Security Controls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All users can access every feature. Whether the webpage is linked or not, each user can access every page just by hitting URL.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Implementing authentication using PHP sessions, cookies, or other methods.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5985300"/>
                  </a:ext>
                </a:extLst>
              </a:tr>
              <a:tr h="10804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cap="all">
                          <a:effectLst/>
                        </a:rPr>
                        <a:t>Implementing a Backlog Record Management System.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Backlogged records were unable to store.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Creating a new form to collect backlogged records of student's grade or CLO records and Show the Backlogged Data Table.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151292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46A67-CACB-0D93-15CB-AF4D81320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8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"/>
              <a:t>EERD</a:t>
            </a:r>
            <a:endParaRPr lang="en-US" b="1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3F8A543-9C1A-0D08-9B71-BAE4ED00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88" y="1235075"/>
            <a:ext cx="9541568" cy="5486400"/>
          </a:xfrm>
          <a:prstGeom prst="rect">
            <a:avLst/>
          </a:prstGeom>
          <a:noFill/>
        </p:spPr>
      </p:pic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0024A9-0184-448B-881E-CC722A916CB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46F58C-9810-ED39-81AA-0A5F0C88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976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"/>
              <a:t>Relational Schema</a:t>
            </a:r>
            <a:endParaRPr lang="en-US" b="1"/>
          </a:p>
        </p:txBody>
      </p:sp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17EC7950-59FB-5A6E-26B7-FEFC751C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62" y="1371600"/>
            <a:ext cx="11724876" cy="4984750"/>
          </a:xfrm>
          <a:prstGeom prst="rect">
            <a:avLst/>
          </a:prstGeom>
          <a:noFill/>
        </p:spPr>
      </p:pic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0024A9-0184-448B-881E-CC722A916CB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72724-482C-CFE8-D1A5-2A49439A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410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"/>
              <a:t>Normalization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6C797A31-25AD-F436-2D10-5B3E2626C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47" y="2011680"/>
            <a:ext cx="8899506" cy="4160520"/>
          </a:xfrm>
          <a:prstGeom prst="rect">
            <a:avLst/>
          </a:prstGeom>
          <a:noFill/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8412868-FA84-B46C-0CA4-4C6B71FC7B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9/3/20XX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0024A9-0184-448B-881E-CC722A916CB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CA4371-30FF-7ADF-9AE3-2A66A9D23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203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"/>
              <a:t>Normalization</a:t>
            </a:r>
            <a:r>
              <a:rPr lang="en" dirty="0"/>
              <a:t> (</a:t>
            </a:r>
            <a:r>
              <a:rPr lang="en"/>
              <a:t>continued</a:t>
            </a:r>
            <a:r>
              <a:rPr lang="en" dirty="0"/>
              <a:t>)</a:t>
            </a:r>
            <a:endParaRPr lang="en-US" dirty="0"/>
          </a:p>
        </p:txBody>
      </p:sp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225B35FE-484B-B622-051A-E92B9459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782" y="2011680"/>
            <a:ext cx="5492435" cy="4160520"/>
          </a:xfrm>
          <a:prstGeom prst="rect">
            <a:avLst/>
          </a:prstGeom>
          <a:noFill/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8412868-FA84-B46C-0CA4-4C6B71FC7B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9/3/20XX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4B05C-AF19-CFDB-F299-FEFFE136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0426F-56D1-A904-ADB6-6AA150722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36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220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"/>
              <a:t>Normalization</a:t>
            </a:r>
            <a:r>
              <a:rPr lang="en" dirty="0"/>
              <a:t> (</a:t>
            </a:r>
            <a:r>
              <a:rPr lang="en"/>
              <a:t>continued</a:t>
            </a:r>
            <a:r>
              <a:rPr lang="en" dirty="0"/>
              <a:t>)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F0220F4-D096-AB27-4BA3-5F16C9D65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981" y="2011680"/>
            <a:ext cx="7850037" cy="4160520"/>
          </a:xfrm>
          <a:prstGeom prst="rect">
            <a:avLst/>
          </a:prstGeom>
          <a:noFill/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8412868-FA84-B46C-0CA4-4C6B71FC7B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9/3/20XX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0024A9-0184-448B-881E-CC722A916CB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8537F-BBF5-E078-967F-A2354645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Group 36</a:t>
            </a:r>
          </a:p>
        </p:txBody>
      </p:sp>
    </p:spTree>
    <p:extLst>
      <p:ext uri="{BB962C8B-B14F-4D97-AF65-F5344CB8AC3E}">
        <p14:creationId xmlns:p14="http://schemas.microsoft.com/office/powerpoint/2010/main" val="250311060"/>
      </p:ext>
    </p:extLst>
  </p:cSld>
  <p:clrMapOvr>
    <a:masterClrMapping/>
  </p:clrMapOvr>
</p:sld>
</file>

<file path=ppt/theme/theme1.xml><?xml version="1.0" encoding="utf-8"?>
<a:theme xmlns:a="http://schemas.openxmlformats.org/drawingml/2006/main" name="Brush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" id="{83ACE2F6-3F27-4C0C-9F26-3A644E012A31}" vid="{2791EB26-28CE-473B-9B2E-6D68997E89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7DE09BF11A9C4C87A51C7B55ABA8B7" ma:contentTypeVersion="12" ma:contentTypeDescription="Create a new document." ma:contentTypeScope="" ma:versionID="a38c964fc8ef0e26d6320d86997b2378">
  <xsd:schema xmlns:xsd="http://www.w3.org/2001/XMLSchema" xmlns:xs="http://www.w3.org/2001/XMLSchema" xmlns:p="http://schemas.microsoft.com/office/2006/metadata/properties" xmlns:ns3="1713ab05-4609-466e-ac4c-dad74cae40c5" targetNamespace="http://schemas.microsoft.com/office/2006/metadata/properties" ma:root="true" ma:fieldsID="d7c7f075784aca87dc0bdbd71b3a899b" ns3:_="">
    <xsd:import namespace="1713ab05-4609-466e-ac4c-dad74cae40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3ab05-4609-466e-ac4c-dad74cae40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1713ab05-4609-466e-ac4c-dad74cae40c5" xsi:nil="true"/>
    <_activity xmlns="1713ab05-4609-466e-ac4c-dad74cae40c5" xsi:nil="true"/>
  </documentManagement>
</p:properties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E58DB0-2D0C-4AEC-9D1A-6E7ADE7E308A}">
  <ds:schemaRefs>
    <ds:schemaRef ds:uri="1713ab05-4609-466e-ac4c-dad74cae40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DFCC198-DBFA-46B2-A241-8E3888E63670}">
  <ds:schemaRefs>
    <ds:schemaRef ds:uri="1713ab05-4609-466e-ac4c-dad74cae40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{F38E6118-A7EE-4F28-979F-05B509C57657}tf89080264_win32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Brush</vt:lpstr>
      <vt:lpstr>Student Performance Monitoring System 4.0</vt:lpstr>
      <vt:lpstr>Rich Picture (AS-IS) </vt:lpstr>
      <vt:lpstr>Rich Picture (TO-BE) </vt:lpstr>
      <vt:lpstr>EXISTING PROBLEMS &amp; ANALYSIS OF THE PROBLEM</vt:lpstr>
      <vt:lpstr>EERD</vt:lpstr>
      <vt:lpstr>Relational Schema</vt:lpstr>
      <vt:lpstr>Normalization</vt:lpstr>
      <vt:lpstr>Normalization (continued)</vt:lpstr>
      <vt:lpstr>Normalization (continued)</vt:lpstr>
      <vt:lpstr>Data Dictionary</vt:lpstr>
      <vt:lpstr>Data Dictionary (continued)</vt:lpstr>
      <vt:lpstr>Data Dictionary(continued)</vt:lpstr>
      <vt:lpstr>Data Dictionary(continued)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CSE303 Project Presentation </dc:title>
  <dc:creator>Avijit Kumar</dc:creator>
  <cp:revision>45</cp:revision>
  <dcterms:created xsi:type="dcterms:W3CDTF">2023-04-26T18:29:16Z</dcterms:created>
  <dcterms:modified xsi:type="dcterms:W3CDTF">2023-04-27T00:01:17Z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0x010100217DE09BF11A9C4C87A51C7B55ABA8B7</vt:lpwstr>
  </property>
</Properties>
</file>